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1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l:+380442987003" TargetMode="External"/><Relationship Id="rId2" Type="http://schemas.openxmlformats.org/officeDocument/2006/relationships/hyperlink" Target="mailto:anticor@nir.gov.u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histleblowers.nazk.gov.ua/#/" TargetMode="External"/><Relationship Id="rId4" Type="http://schemas.openxmlformats.org/officeDocument/2006/relationships/hyperlink" Target="mailto:anticor_reports@nazk.gov.u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histleblowers.nazk.gov.ua/#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463383" cy="27363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викривачів </a:t>
            </a:r>
            <a:b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викривачів корупції, особливості розгляду їх повідомлень про факти корупції в державному органі, захист їх прав та законних інтересів 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76" y="3212976"/>
            <a:ext cx="5388237" cy="330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96526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Важливо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 розгляду, якщо наведена у ньому інформація містить фактичні дані, що вказують на можливе вчинення корупційного або пов’язаного з корупцією правопорушення, інших порушень Закону України «Про запобігання корупції», які можуть бути перевірені;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наведена у повідомленні інформація стосується керівника організації, таке повідомлення у триденний строк надсилається суб’єкту, уповноваженому розглядати або розслідувати факти, викладені   у повідомленні, про що інформується заявник;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наведена у повідомленні інформація стосується уповноваженої особи організації, порядок розгляду такого повідомлення визначається керівником організації.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Попередній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 повідомлень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підлягає попередньому розгляду у строк не більше ніж десяти робочих днів з дня внесення інформації до Єдиного порталу повідомлень викривачів.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Якщо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попереднього розгляду повідомлення буде встановлено, що воно не відповідає вимогам Закону (не містить фактичних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про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 вчинення корупційного або пов’язаного з корупцією правопорушення, інших порушень Закону України «Про запобігання корупції», які можуть бути перевірені), його розглядатимуть відповідно до Закону України «Про звернення громадян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 час попереднього розгляду повідомлення буде встановлено, що його розгляд не належить до компетенції організації, до якої воно надійшло, подальший розгляд припиняється, а заявник інформується про це з роз’ясненням, куди можна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разі підтвердження за результатами попереднього розгляду викладеної  у повідомленні інформації винні особи притягаються до дисциплінарної відповідальності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Якщо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попереднього розгляду виявлено ознаки корупційного правопорушення чи правопорушення, пов’язаного з корупцією, матеріали передаються спеціально уповноваженому суб’єкту у сфері протидії корупції або Державному бюро розслідувань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Заявнику надається детальна інформація про результати попереднього розгляду та дисциплінарного провадження у триденний строк з дня завершення.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Порядок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 щодо права та гарантії захисту викривачів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89844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 має такі права: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повідомленим про його права та обов’язки;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отримання інформації про стан та результати розгляду;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подання докази, давати пояснення, свідчення або відмовитися їх давати;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безоплатну правову допомогу у зв’язку із захистом прав викривача;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відшкодування витрат у зв’язку із захистом прав викривачів, витрат  на адвоката та судовий збір;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конфіденційність та анонімність;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забезпечення безпеки щодо себе та близьких осіб, майна та житла у разі загрози життю і здоров’ю або на відмову від таких заходів;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винагороду;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отримання психологічної допомоги;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звільнення від юридичної відповідальності у визначених випадках.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 має такі гарантії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 прав викривача (заборона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звільнення, притягнення до дисциплінарної відповідальності, інших негативних заходів впливу (переведення, атестація, зміна умов праці, відмова у призначенні на вищу посаду, зменшення заробітної плати тощо) або загрозі таких заходів впливу у зв’язку з повідомленням про корупцію;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заробітку за час вимушеного прогулу та грошових компенсацій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його трудових прав</a:t>
            </a:r>
          </a:p>
        </p:txBody>
      </p:sp>
    </p:spTree>
    <p:extLst>
      <p:ext uri="{BB962C8B-B14F-4D97-AF65-F5344CB8AC3E}">
        <p14:creationId xmlns:p14="http://schemas.microsoft.com/office/powerpoint/2010/main" val="1365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7667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викривача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299" y="2276872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фізична особа, яка: ✓ повідомила про можливі факти корупційних або пов’язаних з корупцією правопорушень, інших порушень Закону, вчинених іншою особою 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переконання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інформація є достовірною; ✓ володіє інформацією у зв’язку з її трудовою, професійною, господарською, громадською, науковою діяльністю, проходженням нею служби чи навчання або її участю у передбачених законодавством процедурах, які є обов’язковими для початку такої діяльності, проходження служби чи навчання.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 інформації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її властивість встановлювати реальну наявність фактичних даних, що підтверджують можливе вчинення корупційних або пов’язаних з корупцією правопорушень, інших порушень Закону, а також суб’єктивне сприйняття інформації такою, що відповідає дійсності та є правдивою;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 дані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наведені у повідомленні, мають складатися з інформації про конкретні факти можливих корупційних або пов’язаних з корупцією правопорушень, інших порушень Закону.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зокрема, можуть бути відомості про обставини правопорушення, місце і час його вчинення, особу, яка вчинила правопорушення, тощо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9" y="309758"/>
            <a:ext cx="4426005" cy="19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5062"/>
            <a:ext cx="3134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повідомлень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535" y="2492896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 може повідомити про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діяння, що містить ознаки корупції, вчинене особою, зазначеною у ч. 1 ст. 3 Закону, за яке законом встановлено кримінальну, дисциплінарну та/або цивільно-правову відповідальність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пов’язане з корупцією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діяння, що не містить ознак корупції, але порушує встановлені Законом вимоги, заборони та обмеження, вчинене особою, зазначеною у ч. 1 ст. 3 Закону, за яке законом встановлено кримінальну, адміністративну, дисциплінарну та/або цивільно-правову відповідальність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Інші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Закону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порушення встановлених Законом вимог, заборон та обмежень, які не підпадають під корупційні або пов’язані з корупцією правопорушення та за які особа може нести дисциплінарну та/або цивільно-правову відповідальність.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4475"/>
            <a:ext cx="5256584" cy="18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6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 правопорушення, пов’язані з корупцією, визначені статтями Кодексу України про адміністративні правопорушення: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247" y="1532985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172-4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порушення обмежень щодо сумісництва та суміщення з іншими видами діяльності;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72-5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встановлених законом обмежень щодо одержання подарунків;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172-6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вимог фінансового контролю (несвоєчасне подання без поважних причин декларації; неповідомлення або несвоєчасне повідомлення про відкриття валютного рахунка в установі банку-нерезидента або про суттєві зміни у майновому стані);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172-7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вимог щодо запобігання та врегулювання конфлікту інтересів;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172-8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незаконне використання інформації, що стала відома особі у зв’язку з виконанням службових або інших визначених законом повноважень;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172-8-1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встановлених законом обмежень після припинення повноважень члена Національної комісії, що здійснює державне регулювання у сферах енергетики та комунальних послуг;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172-9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невжиття заходів щодо протидії корупції;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172-9-1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заборони розміщення ставок на спорт, пов’язаних з маніпулюванням офіційним спортивним змаганням;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172-9-2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законодавства у сфері оцінки впливу на довкілля.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188-46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передбачає адміністративну відповідальність за невиконання законних вимог (приписів) Національного агентства з питань запобігання корупції щодо усунення порушень законодавства про запобігання і протидію корупції, ненадання інформації, документів, а також порушення встановлених законодавством строків їх надання, надання завідомо недостовірної інформації або не у повному обсязі. Така відповідальність виникає за порушення вимог, передбачених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12, 13 та 60 Закону. Таким чином, ст. 188-46 КУпАП передбачає відповідальність за “правопорушення, пов’язане з корупцією” в розумінні Закону. </a:t>
            </a:r>
          </a:p>
        </p:txBody>
      </p:sp>
    </p:spTree>
    <p:extLst>
      <p:ext uri="{BB962C8B-B14F-4D97-AF65-F5344CB8AC3E}">
        <p14:creationId xmlns:p14="http://schemas.microsoft.com/office/powerpoint/2010/main" val="1989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628" y="160338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Корупційні та пов’язані з корупцією правопорушення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39643"/>
            <a:ext cx="45365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Корупційні кримінальні правопорушення, визначені статтями Кримінального кодексу України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нецільове використання бюджетних коштів, здійснення видатків бюджету чи надання кредитів з бюджету без встановлених бюджетних призначень або з їх перевищенням;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354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підкуп працівника підприємства, установи чи організації;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владою або службовим становищем;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364-1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повноваженнями службовою особою юридичної особи приватного права незалежно від організаційно-правової форми;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365-2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повноваженнями особами, які надають публічні послуги;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прийняття пропозиції, обіцянки або одержання неправомірної вигоди службовою особою;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368-3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підкуп службової особи юридичної особи приватного права незалежно від організаційно-правової форми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368-4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підкуп особи, яка надає публічні послуги;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368-5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незаконне збагачення;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пропозиція, обіцянка або надання неправомірної вигоди службовій особі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369-2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впливом.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868224"/>
            <a:ext cx="4427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Корупційні кримінальні правопорушення (за умови вчинення шляхом зловживання службовим становищем), визначені статтями Кримінального кодексу України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привласнення, розтрата майна або заволодіння ним шляхом зловживання службовим становищем;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262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вогнепальної зброї, бойових припасів, вибухових речовин чи радіоактивних матеріалів або заволодіння ними шляхом зловживанням службовим становищем;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наркотичних засобів, психотропних речовин або їх аналогів чи заволодіння ними шляхом зловживання службовим становищем;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прекурсорів або заволодіння ними шляхом зловживання службовим становищем;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313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обладнання, призначеного для виготовлення наркотичних засобів, психотропних речовин або їх аналогів, чи заволодіння ним шляхом зловживання службовим становищем та інші незаконні дії з таким обладнанням;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встановлених правил обігу наркотичних засобів, психотропних речовин, їх аналогів або прекурсорів;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документів, штампів, печаток, заволодіння ними шляхом зловживання службовим становищем або їх пошкодження; </a:t>
            </a:r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військовослужбовцем зброї, бойових припасів, вибухових або інших бойових речовин, засобів пересування, військової та спеціальної техніки чи іншого військового майна, а також заволодіння ними шляхом зловживання службовим становищем.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65" y="5250100"/>
            <a:ext cx="44644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 правопорушення, пов’язані з корупцією, визначені у примітці до ст. 45 Кримінального кодексу України: </a:t>
            </a:r>
            <a:endPara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366-2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декларування недостовірної інформації (умисне внесення суб’єктом декларування завідомо недостовірних відомостей до декларації, якщо такі відомості відрізняються від достовірних на суму від 500 прожиткових мінімумів для працездатних осіб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366-3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умисне неподання суб’єктом декларування декларації особи, уповноваженої на виконання функцій держави або місцевого самоврядування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2" descr="Закон щодо підвищення відповідальності посадовців за корупційні  правопорушення: які зміни передбаче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61" y="4005064"/>
            <a:ext cx="25922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31124"/>
            <a:ext cx="1872208" cy="128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4"/>
            <a:ext cx="4206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щодо статусу викривача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вимог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 ч. 1 ст. 1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ч. 2 ст. 53-2 Закону України «Про запобігання корупції» (далі– Закон) особа вважається викривачем за сукупності таких умов: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 повідомлення повинна фізична особа (громадянин України, іноземець, особа без громадянства), у якої наявне переконання, що інформація є достовірною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наведена у повідомленні інформація має містити фактичні дані, що підтверджують можливе вчинення іншою особою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корупційного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пов’язаного з корупцією кримінального правопорушення, визначеного у примітці до ст. 45 Кримінального кодексу України;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пов’язаного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корупцією адміністративного правопорушення, визначеного главою 13-А Кодексу України про адміністративні правопорушення;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Закону, які можуть бути перевірені.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повідомлена особою інформація стала їй відома у зв’язку з її трудовою, професійною, господарською, громадською, науковою діяльністю, проходження нею служби чи навчання або її участю у передбачених законодавством процедурах, які є обов’язковими для початку такої діяльності, проходження служби чи навчання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відсутності хоча б однієї вищевказаної умови особа не може вважатися викривачем. </a:t>
            </a:r>
          </a:p>
        </p:txBody>
      </p:sp>
    </p:spTree>
    <p:extLst>
      <p:ext uri="{BB962C8B-B14F-4D97-AF65-F5344CB8AC3E}">
        <p14:creationId xmlns:p14="http://schemas.microsoft.com/office/powerpoint/2010/main" val="40998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404664"/>
            <a:ext cx="3241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 повідомлення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874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Повідомити 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корупційне правопорушення 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 підрозділ з питань запобігання та виявлення корупції Північного міжрегіонального головного управління Державної служби України з питань безпечності харчових продуктів та захисту споживачів на державному кордоні:</a:t>
            </a:r>
          </a:p>
          <a:p>
            <a:pPr algn="just" fontAlgn="base"/>
            <a:r>
              <a:rPr lang="uk-UA" sz="2000" dirty="0" smtClean="0">
                <a:solidFill>
                  <a:srgbClr val="2D5CA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  на </a:t>
            </a:r>
            <a:r>
              <a:rPr lang="uk-UA" sz="2000" dirty="0">
                <a:solidFill>
                  <a:srgbClr val="2D5CA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електронну пошту </a:t>
            </a:r>
            <a:r>
              <a:rPr lang="en-US" sz="2000" dirty="0">
                <a:solidFill>
                  <a:srgbClr val="2D5CA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anticor@nir.gov.ua</a:t>
            </a:r>
            <a:endParaRPr lang="en-US" sz="20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sz="20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для 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щоб зв’язатися з уповноваженим підрозділом з питань запобігання та виявлення корупції потрібно:</a:t>
            </a:r>
          </a:p>
          <a:p>
            <a:pPr algn="just" fontAlgn="base"/>
            <a:r>
              <a:rPr lang="uk-UA" sz="20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Зателефонувати 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номер </a:t>
            </a:r>
            <a:r>
              <a:rPr lang="uk-UA" sz="2000" dirty="0">
                <a:solidFill>
                  <a:srgbClr val="2D5CA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(044) 298-70-03;</a:t>
            </a:r>
            <a:endParaRPr lang="uk-UA" sz="20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sz="20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Після 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як ви почули голосове меню потрібно одразу ввести номер </a:t>
            </a:r>
            <a:r>
              <a:rPr lang="uk-UA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захищенної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внутрішньої лінії 918</a:t>
            </a:r>
            <a:r>
              <a:rPr lang="uk-UA" sz="20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uk-UA" sz="2000" b="0" i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Крім того,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повідомити  про факти корупційних або пов’язаних з корупцією правопорушень, інших порушень Закону України «Про запобігання корупції» за телефоном +38(044)200-06-91, на пошту НАЗК: </a:t>
            </a:r>
            <a:r>
              <a:rPr lang="uk-UA" sz="2000" dirty="0" smtClean="0">
                <a:solidFill>
                  <a:srgbClr val="005A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anticor_reports@nazk.gov.ua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скориставшись 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 порталом повідомлень викривачів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5A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000" dirty="0">
                <a:solidFill>
                  <a:srgbClr val="005A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://whistleblowers.nazk.gov.ua/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uk-UA" sz="20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подати повідомлення 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 порт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 повідомлень викривачів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https://whistleblowers.nazk.gov.ua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/#/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ніть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повідомлення» т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здій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ніть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тупні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1629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9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945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 куди повідомити про корупцію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733807"/>
            <a:ext cx="43693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 самостійно обирає через які канали подати повідомл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ення: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Внутрішні канали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способи повідомити про корупцію всередині організації керівнику чи уповноваженій особі.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Регулярні канали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способи повідомити про корупцію спеціально уповноваженому суб’єкту у сфері протидії корупції.</a:t>
            </a:r>
          </a:p>
          <a:p>
            <a:pPr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 — способи повідомити про корупцію через інших осіб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 інформації; журналістів; громадські об’єднання; професійні спілки. Інформація, повідомлена викривачем через зовнішні канали, вноситься   до Єдиного порталу повідомлень викривачів.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615061" cy="511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1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1257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Захист викривачів   Поняття викривачів корупції, особливості розгляду їх повідомлень про факти корупції в державному органі, захист їх прав та законних інтересів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викривачів  Поняття викривачів корупції, особливості розгляду їх повідомлень про факти корупції в державному органі, захист їх прав та законних інтересів </dc:title>
  <dc:creator>COMPUTER</dc:creator>
  <cp:lastModifiedBy>COMPUTER</cp:lastModifiedBy>
  <cp:revision>23</cp:revision>
  <dcterms:created xsi:type="dcterms:W3CDTF">2026-03-04T09:33:38Z</dcterms:created>
  <dcterms:modified xsi:type="dcterms:W3CDTF">2026-03-09T12:33:52Z</dcterms:modified>
</cp:coreProperties>
</file>